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91" r:id="rId2"/>
    <p:sldId id="301" r:id="rId3"/>
    <p:sldId id="297" r:id="rId4"/>
    <p:sldId id="292" r:id="rId5"/>
    <p:sldId id="306" r:id="rId6"/>
    <p:sldId id="295" r:id="rId7"/>
    <p:sldId id="307" r:id="rId8"/>
    <p:sldId id="305" r:id="rId9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1188">
          <p15:clr>
            <a:srgbClr val="A4A3A4"/>
          </p15:clr>
        </p15:guide>
        <p15:guide id="3" orient="horz" pos="972">
          <p15:clr>
            <a:srgbClr val="A4A3A4"/>
          </p15:clr>
        </p15:guide>
        <p15:guide id="4" orient="horz" pos="756">
          <p15:clr>
            <a:srgbClr val="A4A3A4"/>
          </p15:clr>
        </p15:guide>
        <p15:guide id="5" orient="horz" pos="1080">
          <p15:clr>
            <a:srgbClr val="A4A3A4"/>
          </p15:clr>
        </p15:guide>
        <p15:guide id="6" orient="horz" pos="1404">
          <p15:clr>
            <a:srgbClr val="A4A3A4"/>
          </p15:clr>
        </p15:guide>
        <p15:guide id="7" orient="horz" pos="1296">
          <p15:clr>
            <a:srgbClr val="A4A3A4"/>
          </p15:clr>
        </p15:guide>
        <p15:guide id="8" orient="horz" pos="864">
          <p15:clr>
            <a:srgbClr val="A4A3A4"/>
          </p15:clr>
        </p15:guide>
        <p15:guide id="9" pos="2880">
          <p15:clr>
            <a:srgbClr val="A4A3A4"/>
          </p15:clr>
        </p15:guide>
        <p15:guide id="10" pos="1728">
          <p15:clr>
            <a:srgbClr val="A4A3A4"/>
          </p15:clr>
        </p15:guide>
        <p15:guide id="11" pos="721">
          <p15:clr>
            <a:srgbClr val="A4A3A4"/>
          </p15:clr>
        </p15:guide>
        <p15:guide id="12" pos="1144">
          <p15:clr>
            <a:srgbClr val="A4A3A4"/>
          </p15:clr>
        </p15:guide>
        <p15:guide id="13" pos="3455">
          <p15:clr>
            <a:srgbClr val="A4A3A4"/>
          </p15:clr>
        </p15:guide>
        <p15:guide id="14" pos="5184">
          <p15:clr>
            <a:srgbClr val="A4A3A4"/>
          </p15:clr>
        </p15:guide>
        <p15:guide id="15" pos="2305">
          <p15:clr>
            <a:srgbClr val="A4A3A4"/>
          </p15:clr>
        </p15:guide>
        <p15:guide id="16" pos="40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53" autoAdjust="0"/>
    <p:restoredTop sz="94588" autoAdjust="0"/>
  </p:normalViewPr>
  <p:slideViewPr>
    <p:cSldViewPr snapToObjects="1">
      <p:cViewPr varScale="1">
        <p:scale>
          <a:sx n="156" d="100"/>
          <a:sy n="156" d="100"/>
        </p:scale>
        <p:origin x="1061" y="101"/>
      </p:cViewPr>
      <p:guideLst>
        <p:guide orient="horz" pos="1620"/>
        <p:guide orient="horz" pos="1188"/>
        <p:guide orient="horz" pos="972"/>
        <p:guide orient="horz" pos="756"/>
        <p:guide orient="horz" pos="1080"/>
        <p:guide orient="horz" pos="1404"/>
        <p:guide orient="horz" pos="1296"/>
        <p:guide orient="horz" pos="864"/>
        <p:guide pos="2880"/>
        <p:guide pos="1728"/>
        <p:guide pos="721"/>
        <p:guide pos="1144"/>
        <p:guide pos="3455"/>
        <p:guide pos="5184"/>
        <p:guide pos="2305"/>
        <p:guide pos="40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Objects="1">
      <p:cViewPr varScale="1">
        <p:scale>
          <a:sx n="100" d="100"/>
          <a:sy n="100" d="100"/>
        </p:scale>
        <p:origin x="-4288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AD1E1A-9E47-8642-97EF-A5D03C6405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2E8D6-892D-0649-82F5-7755A6E244E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534663B-4560-7140-899E-F04AFBF88359}" type="datetime1">
              <a:rPr lang="en-US" altLang="en-US"/>
              <a:pPr>
                <a:defRPr/>
              </a:pPr>
              <a:t>3/30/2024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5CBCFE4-8BCF-E24E-AE08-D841580825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F2C32E-D161-2D4D-83CC-116380BF6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1E0FD-5AEE-C645-AA9B-8DE081CD162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2C9AF-D52B-0B4A-AA1D-61389843C9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0A06DF2-6162-2348-8FB7-694DF2230B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Image Placeholder 1">
            <a:extLst>
              <a:ext uri="{FF2B5EF4-FFF2-40B4-BE49-F238E27FC236}">
                <a16:creationId xmlns:a16="http://schemas.microsoft.com/office/drawing/2014/main" id="{76FEED3B-8455-B548-8697-120F63B4812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0" name="Notes Placeholder 2">
            <a:extLst>
              <a:ext uri="{FF2B5EF4-FFF2-40B4-BE49-F238E27FC236}">
                <a16:creationId xmlns:a16="http://schemas.microsoft.com/office/drawing/2014/main" id="{12B52BCE-A53D-FD46-9112-4D9E002F460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2531" name="Slide Number Placeholder 3">
            <a:extLst>
              <a:ext uri="{FF2B5EF4-FFF2-40B4-BE49-F238E27FC236}">
                <a16:creationId xmlns:a16="http://schemas.microsoft.com/office/drawing/2014/main" id="{0E5ABFC4-BC6C-B94F-9AC9-C8F1F22572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7C4817B-3514-004B-A9D8-02B2905A5B1D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main-mall.fixed.jpg">
            <a:extLst>
              <a:ext uri="{FF2B5EF4-FFF2-40B4-BE49-F238E27FC236}">
                <a16:creationId xmlns:a16="http://schemas.microsoft.com/office/drawing/2014/main" id="{99F2CE1B-9D06-8F47-8CBE-3E8745E75C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19B695-6760-9F43-AF0B-2129B24CF0D3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70CBF0-22B3-9F43-BD91-BEF82C0EFE50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11" name="Picture 3" descr="s4b282c2015.png">
            <a:extLst>
              <a:ext uri="{FF2B5EF4-FFF2-40B4-BE49-F238E27FC236}">
                <a16:creationId xmlns:a16="http://schemas.microsoft.com/office/drawing/2014/main" id="{A8B269EE-6CEB-E941-8E38-1DA4C5CA25C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79DC0-4A73-E84F-842B-91FFF0BB6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245" y="1332646"/>
            <a:ext cx="542571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106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MOA Evening-047.jpg">
            <a:extLst>
              <a:ext uri="{FF2B5EF4-FFF2-40B4-BE49-F238E27FC236}">
                <a16:creationId xmlns:a16="http://schemas.microsoft.com/office/drawing/2014/main" id="{E44448D1-3788-A84C-83CD-DC7A63A75A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0B0DE7-D9E6-E347-836C-8FBBCB7ACC3D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89FB912B-DAE2-7048-8AF4-2A5AA5EFE9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5D4B07C3-7803-D74A-BB74-7BE658299297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45EAA90-8CCB-FB4B-9425-9B3CA5CD6F9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FD623-EA44-DC4E-B35D-3DE3005C6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759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19468908073_a6d2e240c9_k.jpg">
            <a:extLst>
              <a:ext uri="{FF2B5EF4-FFF2-40B4-BE49-F238E27FC236}">
                <a16:creationId xmlns:a16="http://schemas.microsoft.com/office/drawing/2014/main" id="{40F58D7D-3907-2F47-ACF0-7ED1DC5407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13282F-867C-D64F-9A3A-D9AC5274938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AB0625D-D345-314E-9136-D293A5C79B9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AC5F0BA-0E8E-274C-BAF2-BBE7A5F5283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CDA1BA97-690D-F34F-B96D-1B7B8E11C1E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2DF5D7A-D8F8-624A-B052-B12821EC3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897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20081969092_d77b6aa5ab_o.jpg">
            <a:extLst>
              <a:ext uri="{FF2B5EF4-FFF2-40B4-BE49-F238E27FC236}">
                <a16:creationId xmlns:a16="http://schemas.microsoft.com/office/drawing/2014/main" id="{A60D28C5-1571-DD44-93AB-619B200931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7B1C8C-554F-9742-AABA-07BD20161E1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09E40F3-0D3B-2D44-BF04-27998254879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0D8BB7F-3886-3D45-82AB-CD57FC6E8D8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0EF5FC11-7B8C-5C45-844A-7CDF5F2A9DE6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BF1043-A9FE-DA4E-A1C3-BB2D471AD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5776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5E18FE2-985D-9942-96A5-DF879CD2FDD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B5D46B4-0C3A-F64F-8B57-E1F794307A4F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pic>
        <p:nvPicPr>
          <p:cNvPr id="5" name="Picture 3" descr="s4b282c2015.png">
            <a:extLst>
              <a:ext uri="{FF2B5EF4-FFF2-40B4-BE49-F238E27FC236}">
                <a16:creationId xmlns:a16="http://schemas.microsoft.com/office/drawing/2014/main" id="{1F2A0106-CBA6-FE4A-A6B4-321CB9D7B6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484188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A76501-5029-CD4B-804B-8D28AEDD4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811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E061FC15-2C06-E746-97F8-170950874CCE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F0D7D30-DA8B-4849-A627-96CF15F8EFEF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pic>
        <p:nvPicPr>
          <p:cNvPr id="5" name="Picture 2" descr="2014_logo_only_reverse.png">
            <a:extLst>
              <a:ext uri="{FF2B5EF4-FFF2-40B4-BE49-F238E27FC236}">
                <a16:creationId xmlns:a16="http://schemas.microsoft.com/office/drawing/2014/main" id="{2F3256DC-B243-C745-B375-416048A44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47307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2437A2-91F3-A946-A9B6-82143943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24213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9468908073_a6d2e240c9_k.jpg">
            <a:extLst>
              <a:ext uri="{FF2B5EF4-FFF2-40B4-BE49-F238E27FC236}">
                <a16:creationId xmlns:a16="http://schemas.microsoft.com/office/drawing/2014/main" id="{5DD14DC1-5CE5-D34D-B7CE-A3F58A33C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57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AE5710D-5927-EE4E-8AA2-D225D08234A2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66D09CC6-BA2D-A04C-AD1D-B91612C2C6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A6960B72-140A-014C-AA4F-F35D5589F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809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089915475_1cd74fac37_o.jpg">
            <a:extLst>
              <a:ext uri="{FF2B5EF4-FFF2-40B4-BE49-F238E27FC236}">
                <a16:creationId xmlns:a16="http://schemas.microsoft.com/office/drawing/2014/main" id="{0A81FF03-FDC6-CC4D-B231-F65CBFDA59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79FA8B-11E4-0B42-A321-6B205810CC43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DEFCB981-7C2F-C943-95A2-07B6949504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 hidden="1">
            <a:extLst>
              <a:ext uri="{FF2B5EF4-FFF2-40B4-BE49-F238E27FC236}">
                <a16:creationId xmlns:a16="http://schemas.microsoft.com/office/drawing/2014/main" id="{0EDE2023-447C-8E47-B602-8AE251F01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5504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1900255798_3e8cac60e0_o.jpg">
            <a:extLst>
              <a:ext uri="{FF2B5EF4-FFF2-40B4-BE49-F238E27FC236}">
                <a16:creationId xmlns:a16="http://schemas.microsoft.com/office/drawing/2014/main" id="{5658A997-F644-6E49-AB79-95B695BF41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B45B9B-AFB5-0F46-8F2B-AAD4AD18B81A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9E8924C4-7F30-A54A-9DCE-34CF1E9B8B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952E6527-054D-6345-9789-239FBD591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096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1900253528_e638090e1d_o.jpg">
            <a:extLst>
              <a:ext uri="{FF2B5EF4-FFF2-40B4-BE49-F238E27FC236}">
                <a16:creationId xmlns:a16="http://schemas.microsoft.com/office/drawing/2014/main" id="{1323C42E-04AA-954B-B4C6-01D705DF29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3E74F83-DB39-7549-8317-582894260E25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C83825-2511-6D44-A843-1695AE0A13E7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21C86978-3C5B-0B40-8BB4-DC0ABEB089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7B864F-A2A5-1B4C-9586-22EDF0E41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2756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19468908073_a6d2e240c9_k.jpg">
            <a:extLst>
              <a:ext uri="{FF2B5EF4-FFF2-40B4-BE49-F238E27FC236}">
                <a16:creationId xmlns:a16="http://schemas.microsoft.com/office/drawing/2014/main" id="{7E2E6299-AEC3-544D-B674-3A8EAED2B9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53E3B7-3D48-2F49-99AC-B7755D6CB118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234C93-2238-D14F-92E9-94CC3CB9341F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C91F5-A3A2-AA46-B4C3-AC0ECAC534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732463" y="6015038"/>
            <a:ext cx="1857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pic>
        <p:nvPicPr>
          <p:cNvPr id="9" name="Picture 3" descr="s4b282c2015.png">
            <a:extLst>
              <a:ext uri="{FF2B5EF4-FFF2-40B4-BE49-F238E27FC236}">
                <a16:creationId xmlns:a16="http://schemas.microsoft.com/office/drawing/2014/main" id="{D2589F8F-9E38-484D-81E0-20FBCD63BF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018589-E1F5-7346-885A-EB2B985D4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459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3734603791_87ba8475ca_o.jpg">
            <a:extLst>
              <a:ext uri="{FF2B5EF4-FFF2-40B4-BE49-F238E27FC236}">
                <a16:creationId xmlns:a16="http://schemas.microsoft.com/office/drawing/2014/main" id="{E77BE962-0BFE-5C4B-89FB-3B486E8D22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9144000" cy="513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2C7108-0135-6447-A450-C4951534F2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BA166D-9B34-2840-A504-DF49F32681BE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5C824A16-1FFC-9447-91A2-5E29DDD0F7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8431D6C-1F1F-0D46-BA93-7A2AC507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6816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19467264904_bdb80a731c_o.jpg">
            <a:extLst>
              <a:ext uri="{FF2B5EF4-FFF2-40B4-BE49-F238E27FC236}">
                <a16:creationId xmlns:a16="http://schemas.microsoft.com/office/drawing/2014/main" id="{218D71B7-5DEB-D64E-B374-3C99D30B5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B7B77C-F3F3-A24D-BE18-ADC193FB7218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FA66AA-1BA8-944D-9CC2-9E9430CCF799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9" descr="s4b282c2015.png">
            <a:extLst>
              <a:ext uri="{FF2B5EF4-FFF2-40B4-BE49-F238E27FC236}">
                <a16:creationId xmlns:a16="http://schemas.microsoft.com/office/drawing/2014/main" id="{5EB64215-FEB7-3048-A245-DF48061DE0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3CE8F6A-7A4B-A846-825E-E46B7DA7CE91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7D7A0556-00C3-3D44-A9D6-EC08C577FB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63E03F-3048-1246-B3C0-5DB730C74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5379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MOA Evening-032.jpg">
            <a:extLst>
              <a:ext uri="{FF2B5EF4-FFF2-40B4-BE49-F238E27FC236}">
                <a16:creationId xmlns:a16="http://schemas.microsoft.com/office/drawing/2014/main" id="{BF0FB2EE-3DA3-E144-B61C-A6C77BE2CA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3BCD6C1-0A3A-2E49-BECD-658ABF4BB292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D78A4A-DE26-F34F-BE4A-FD0BA7CF9C9B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2948CE5A-A15F-3C43-A8B0-98A2214F84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864BF229-5D46-9146-ABF6-3E022F12FB9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A4F131B-37D6-094E-B94D-D3E452E2CD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E8C08B-A92D-E946-AEAC-6B3D60A79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121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20063615986_7c97fbf65b_o.jpg">
            <a:extLst>
              <a:ext uri="{FF2B5EF4-FFF2-40B4-BE49-F238E27FC236}">
                <a16:creationId xmlns:a16="http://schemas.microsoft.com/office/drawing/2014/main" id="{5646EFC0-A235-1A4D-9310-D61730973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23F8D1-4D09-A742-A675-B752B9B6FEA9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462495-F506-D04A-A837-31DE743A87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B25E7803-987B-654E-8B14-3FBCD8A8D9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71F2E9A7-3682-0A44-9260-F51464DEE53B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D920A11-BE16-DC4A-BEE9-DAE58F156D57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F8EB83-3D6D-DF46-8002-EF5F1C70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671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s4b282c2015.png">
            <a:extLst>
              <a:ext uri="{FF2B5EF4-FFF2-40B4-BE49-F238E27FC236}">
                <a16:creationId xmlns:a16="http://schemas.microsoft.com/office/drawing/2014/main" id="{BE35A530-EC03-604F-85AB-5083EB70F3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8D71B9A5-42B8-A943-A2E2-A38DAD565A63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BDA7D734-BA60-C042-BE0F-86E0AEA7AA42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0C6DE5-6CEF-9440-B1A6-ABD0F75D3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3127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2014_logo_only_reverse.png">
            <a:extLst>
              <a:ext uri="{FF2B5EF4-FFF2-40B4-BE49-F238E27FC236}">
                <a16:creationId xmlns:a16="http://schemas.microsoft.com/office/drawing/2014/main" id="{CE7E4067-49DE-2745-A17C-89130E6B77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141922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86B4E7D-7FEB-8A4D-96D8-494D2593E94C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F33A4878-B106-B94B-A5E4-7D96EA644603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662863F-E41E-224A-97FD-6D968AD10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31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90" r:id="rId1"/>
    <p:sldLayoutId id="2147485191" r:id="rId2"/>
    <p:sldLayoutId id="2147485192" r:id="rId3"/>
    <p:sldLayoutId id="2147485193" r:id="rId4"/>
    <p:sldLayoutId id="2147485194" r:id="rId5"/>
    <p:sldLayoutId id="2147485195" r:id="rId6"/>
    <p:sldLayoutId id="2147485196" r:id="rId7"/>
    <p:sldLayoutId id="2147485197" r:id="rId8"/>
    <p:sldLayoutId id="2147485198" r:id="rId9"/>
    <p:sldLayoutId id="2147485199" r:id="rId10"/>
    <p:sldLayoutId id="2147485200" r:id="rId11"/>
    <p:sldLayoutId id="2147485201" r:id="rId12"/>
    <p:sldLayoutId id="2147485202" r:id="rId13"/>
    <p:sldLayoutId id="2147485203" r:id="rId14"/>
    <p:sldLayoutId id="2147485204" r:id="rId15"/>
    <p:sldLayoutId id="2147485205" r:id="rId16"/>
    <p:sldLayoutId id="2147485206" r:id="rId17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D6E9D4-2AFC-ED4D-AE7C-7844CBCCAA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Jincong Li April 4th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DC8DD7C-3175-6842-A79F-78B404ABF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>
                <a:ea typeface="ＭＳ Ｐゴシック" charset="-128"/>
              </a:rPr>
              <a:t>MATH 521 Project</a:t>
            </a:r>
            <a:br>
              <a:rPr lang="en-US" dirty="0">
                <a:ea typeface="ＭＳ Ｐゴシック" charset="-128"/>
              </a:rPr>
            </a:br>
            <a:r>
              <a:rPr lang="en-US" sz="1800" b="0" dirty="0">
                <a:latin typeface="t1-gul-regular"/>
                <a:ea typeface="ＭＳ Ｐゴシック" charset="-128"/>
              </a:rPr>
              <a:t>W</a:t>
            </a:r>
            <a:r>
              <a:rPr lang="en-US" sz="1800" b="0" i="0" u="none" strike="noStrike" baseline="0" dirty="0">
                <a:latin typeface="t1-gul-regular"/>
              </a:rPr>
              <a:t>eak </a:t>
            </a:r>
            <a:r>
              <a:rPr lang="en-US" sz="1800" b="0" i="0" u="none" strike="noStrike" baseline="0" dirty="0" err="1">
                <a:latin typeface="t1-gul-regular"/>
              </a:rPr>
              <a:t>Galerkin</a:t>
            </a:r>
            <a:r>
              <a:rPr lang="en-US" sz="1800" b="0" i="0" u="none" strike="noStrike" baseline="0" dirty="0">
                <a:latin typeface="t1-gul-regular"/>
              </a:rPr>
              <a:t> Finite </a:t>
            </a:r>
            <a:r>
              <a:rPr lang="en-US" sz="1800" b="0" dirty="0">
                <a:latin typeface="t1-gul-regular"/>
              </a:rPr>
              <a:t>E</a:t>
            </a:r>
            <a:r>
              <a:rPr lang="en-US" sz="1800" b="0" i="0" u="none" strike="noStrike" baseline="0" dirty="0">
                <a:latin typeface="t1-gul-regular"/>
              </a:rPr>
              <a:t>lement </a:t>
            </a:r>
            <a:r>
              <a:rPr lang="en-US" sz="1800" b="0" dirty="0">
                <a:latin typeface="t1-gul-regular"/>
              </a:rPr>
              <a:t>M</a:t>
            </a:r>
            <a:r>
              <a:rPr lang="en-US" sz="1800" b="0" i="0" u="none" strike="noStrike" baseline="0" dirty="0">
                <a:latin typeface="t1-gul-regular"/>
              </a:rPr>
              <a:t>ethod</a:t>
            </a:r>
            <a:br>
              <a:rPr lang="en-US" sz="1800" b="0" i="0" u="none" strike="noStrike" baseline="0" dirty="0">
                <a:latin typeface="t1-gul-regular"/>
              </a:rPr>
            </a:br>
            <a:r>
              <a:rPr lang="en-US" sz="1800" b="0" i="0" u="none" strike="noStrike" baseline="0" dirty="0">
                <a:latin typeface="t1-gul-regular"/>
              </a:rPr>
              <a:t>second-order elliptic problems and N-S equations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Placeholder 7">
            <a:extLst>
              <a:ext uri="{FF2B5EF4-FFF2-40B4-BE49-F238E27FC236}">
                <a16:creationId xmlns:a16="http://schemas.microsoft.com/office/drawing/2014/main" id="{1654B27C-0EA2-8F4C-859F-37543E5E3D8A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Background</a:t>
            </a:r>
            <a:endParaRPr lang="en-CA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Introduction</a:t>
            </a:r>
            <a:endParaRPr lang="en-CA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Concepts</a:t>
            </a:r>
          </a:p>
          <a:p>
            <a:pPr marL="825750" lvl="2" indent="-285750"/>
            <a:r>
              <a:rPr lang="en-CA" altLang="en-US" dirty="0"/>
              <a:t>Weak Gradient Operator</a:t>
            </a:r>
          </a:p>
          <a:p>
            <a:pPr marL="825750" lvl="2" indent="-285750"/>
            <a:r>
              <a:rPr lang="en-CA" altLang="en-US" dirty="0"/>
              <a:t>Scheme &amp; Algorithm</a:t>
            </a:r>
          </a:p>
          <a:p>
            <a:pPr marL="825750" lvl="2" indent="-285750"/>
            <a:r>
              <a:rPr lang="en-CA" altLang="en-US" dirty="0"/>
              <a:t>Example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Existence &amp; Uniqueness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Error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N-S Equations</a:t>
            </a:r>
            <a:endParaRPr lang="en-CA" altLang="en-US" dirty="0"/>
          </a:p>
          <a:p>
            <a:endParaRPr lang="en-US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4E6DA6-82C0-0C4E-A76B-A9D563B1F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Outline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3516-214E-0747-9589-B372824ED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-128"/>
              </a:rPr>
              <a:t>Background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575556" y="2499742"/>
            <a:ext cx="2736304" cy="3672110"/>
          </a:xfrm>
        </p:spPr>
        <p:txBody>
          <a:bodyPr/>
          <a:lstStyle/>
          <a:p>
            <a:pPr marL="285750" lvl="1" indent="-285750"/>
            <a:r>
              <a:rPr lang="en-US" altLang="en-US" sz="1400" dirty="0"/>
              <a:t>Methods based on the primary variable u</a:t>
            </a:r>
          </a:p>
          <a:p>
            <a:pPr marL="285750" lvl="1" indent="-285750"/>
            <a:r>
              <a:rPr lang="en-US" altLang="en-US" sz="1400" dirty="0"/>
              <a:t>e.g. The standard </a:t>
            </a:r>
            <a:r>
              <a:rPr lang="en-US" altLang="en-US" sz="1400" dirty="0" err="1"/>
              <a:t>Galerkin</a:t>
            </a:r>
            <a:r>
              <a:rPr lang="en-US" altLang="en-US" sz="1400" dirty="0"/>
              <a:t> finite element methods [1–3] and various interior penalty type discontinuous </a:t>
            </a:r>
            <a:r>
              <a:rPr lang="en-US" altLang="en-US" sz="1400" dirty="0" err="1"/>
              <a:t>Galerkin</a:t>
            </a:r>
            <a:r>
              <a:rPr lang="en-US" altLang="en-US" sz="1400" dirty="0"/>
              <a:t> methods [4–8]</a:t>
            </a:r>
            <a:endParaRPr lang="en-CA" altLang="en-US" sz="1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Existing Finite Element Method</a:t>
            </a:r>
            <a:endParaRPr lang="en-US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3432E3E-DBEC-EB2D-CBBB-DA6B687DD59E}"/>
              </a:ext>
            </a:extLst>
          </p:cNvPr>
          <p:cNvSpPr/>
          <p:nvPr/>
        </p:nvSpPr>
        <p:spPr>
          <a:xfrm>
            <a:off x="3425296" y="1203598"/>
            <a:ext cx="1008112" cy="311665"/>
          </a:xfrm>
          <a:prstGeom prst="round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FEM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DB40CA3-E9DC-F8AB-D1CA-7B831FCF6FD1}"/>
              </a:ext>
            </a:extLst>
          </p:cNvPr>
          <p:cNvSpPr/>
          <p:nvPr/>
        </p:nvSpPr>
        <p:spPr>
          <a:xfrm>
            <a:off x="1187624" y="1995686"/>
            <a:ext cx="1512168" cy="360040"/>
          </a:xfrm>
          <a:prstGeom prst="round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Category 1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3F37293-906F-1444-32CD-DA750DBC458D}"/>
              </a:ext>
            </a:extLst>
          </p:cNvPr>
          <p:cNvSpPr/>
          <p:nvPr/>
        </p:nvSpPr>
        <p:spPr>
          <a:xfrm>
            <a:off x="5148064" y="1995686"/>
            <a:ext cx="1512168" cy="360040"/>
          </a:xfrm>
          <a:prstGeom prst="round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Category 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E975EE-2EAB-B656-5DF0-083C99EF51D6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0" y="2499742"/>
            <a:ext cx="2799806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Tx/>
              <a:buNone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1pPr>
            <a:lvl2pPr marL="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2pPr>
            <a:lvl3pPr marL="54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3pPr>
            <a:lvl4pPr marL="90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4pPr>
            <a:lvl5pPr marL="126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en-US" altLang="en-US" sz="1400" dirty="0"/>
              <a:t>Methods based on the variable u and a flux variable (mixed formulation)</a:t>
            </a:r>
          </a:p>
          <a:p>
            <a:pPr marL="285750" lvl="1" indent="-285750"/>
            <a:r>
              <a:rPr lang="en-US" altLang="en-US" sz="1400" dirty="0"/>
              <a:t>e.g. The standard mixed finite elements [9–16] and various discontinuous </a:t>
            </a:r>
            <a:r>
              <a:rPr lang="en-US" altLang="en-US" sz="1400" dirty="0" err="1"/>
              <a:t>Galerkin</a:t>
            </a:r>
            <a:r>
              <a:rPr lang="en-US" altLang="en-US" sz="1400" dirty="0"/>
              <a:t> methods [17–20]</a:t>
            </a:r>
          </a:p>
          <a:p>
            <a:pPr marL="285750" lvl="1" indent="-285750"/>
            <a:r>
              <a:rPr lang="en-US" altLang="en-US" sz="1400" dirty="0"/>
              <a:t>WG</a:t>
            </a:r>
            <a:endParaRPr lang="en-CA" altLang="en-US" sz="1400" dirty="0"/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604AB1AE-D845-456A-A84F-212EA5414808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rot="5400000">
            <a:off x="2696319" y="762652"/>
            <a:ext cx="480423" cy="198564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EF81C066-E226-6744-E7E1-3B346FC1DD34}"/>
              </a:ext>
            </a:extLst>
          </p:cNvPr>
          <p:cNvCxnSpPr>
            <a:cxnSpLocks/>
            <a:stCxn id="2" idx="2"/>
            <a:endCxn id="6" idx="0"/>
          </p:cNvCxnSpPr>
          <p:nvPr/>
        </p:nvCxnSpPr>
        <p:spPr>
          <a:xfrm rot="16200000" flipH="1">
            <a:off x="4676539" y="768076"/>
            <a:ext cx="480423" cy="197479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68EB75-6C0B-8ED9-9FDE-D04200B138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013366" cy="367211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 a second-order elliptic equations with Dirichlet boundary condition: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the standard weak form: Find u ∈ H1(Ω) such that u = g on ∂Ω and</a:t>
            </a:r>
          </a:p>
          <a:p>
            <a:pPr lvl="1" indent="0">
              <a:buNone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 the </a:t>
            </a:r>
            <a:r>
              <a:rPr lang="en-US" dirty="0" err="1"/>
              <a:t>Galerkin</a:t>
            </a:r>
            <a:r>
              <a:rPr lang="en-US" dirty="0"/>
              <a:t> projection</a:t>
            </a:r>
          </a:p>
          <a:p>
            <a:pPr marL="825750" lvl="2" indent="-285750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79A46D0-6814-9A34-8ECB-27EDF603E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481" y="1635646"/>
            <a:ext cx="2808312" cy="5380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2165A3-9C3A-19A6-7D8E-B093878A6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712" y="2728017"/>
            <a:ext cx="4392489" cy="47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668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8" title="Sample bar graph- to be replaced in template">
            <a:extLst>
              <a:ext uri="{FF2B5EF4-FFF2-40B4-BE49-F238E27FC236}">
                <a16:creationId xmlns:a16="http://schemas.microsoft.com/office/drawing/2014/main" id="{298A7DDD-AD3B-DA4B-8832-70AD218F1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1347788"/>
            <a:ext cx="9153525" cy="367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TextBox 1">
            <a:extLst>
              <a:ext uri="{FF2B5EF4-FFF2-40B4-BE49-F238E27FC236}">
                <a16:creationId xmlns:a16="http://schemas.microsoft.com/office/drawing/2014/main" id="{EB164694-838B-A948-820B-0EA59D606E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0" y="2601913"/>
            <a:ext cx="345598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FF6600"/>
                </a:solidFill>
              </a:rPr>
              <a:t>EXAMPLE ONLY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>
                <a:ea typeface="ＭＳ Ｐゴシック" charset="-128"/>
              </a:rPr>
              <a:t>(delete graph below and insert own graph/image)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Insert title 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A32934-49E1-A1EA-74D8-A7F9D8A60D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86A6B3-72FA-2C99-5974-D6B3A5966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BB25AC-E910-F5AC-7AF4-82CF14BEF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5524"/>
            <a:ext cx="9144000" cy="329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29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 hidden="1">
            <a:extLst>
              <a:ext uri="{FF2B5EF4-FFF2-40B4-BE49-F238E27FC236}">
                <a16:creationId xmlns:a16="http://schemas.microsoft.com/office/drawing/2014/main" id="{6B134878-34C4-E04E-A6AF-88A17054B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3939902"/>
            <a:ext cx="7886700" cy="864096"/>
          </a:xfrm>
          <a:prstGeom prst="rect">
            <a:avLst/>
          </a:prstGeom>
        </p:spPr>
        <p:txBody>
          <a:bodyPr/>
          <a:lstStyle>
            <a:lvl1pPr algn="l">
              <a:defRPr sz="2100">
                <a:solidFill>
                  <a:schemeClr val="tx1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6230</TotalTime>
  <Words>174</Words>
  <Application>Microsoft Office PowerPoint</Application>
  <PresentationFormat>On-screen Show (16:9)</PresentationFormat>
  <Paragraphs>37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ＭＳ Ｐゴシック</vt:lpstr>
      <vt:lpstr>t1-gul-regular</vt:lpstr>
      <vt:lpstr>Whitney Book</vt:lpstr>
      <vt:lpstr>Arial</vt:lpstr>
      <vt:lpstr>Calibri</vt:lpstr>
      <vt:lpstr>Office Theme</vt:lpstr>
      <vt:lpstr>MATH 521 Project Weak Galerkin Finite Element Method second-order elliptic problems and N-S equations</vt:lpstr>
      <vt:lpstr>Outline</vt:lpstr>
      <vt:lpstr>Background</vt:lpstr>
      <vt:lpstr>Existing Finite Element Method</vt:lpstr>
      <vt:lpstr>Introduction</vt:lpstr>
      <vt:lpstr>Insert title  </vt:lpstr>
      <vt:lpstr>PowerPoint Presentation</vt:lpstr>
      <vt:lpstr>Click to edit Master title style</vt:lpstr>
    </vt:vector>
  </TitlesOfParts>
  <Manager/>
  <Company>UBC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UBC Powerpoint template (image)</dc:title>
  <dc:subject/>
  <dc:creator>Conroy Li</dc:creator>
  <cp:keywords/>
  <dc:description/>
  <cp:lastModifiedBy>ljc2018@student.ubc.ca</cp:lastModifiedBy>
  <cp:revision>261</cp:revision>
  <cp:lastPrinted>2015-09-29T17:52:21Z</cp:lastPrinted>
  <dcterms:created xsi:type="dcterms:W3CDTF">2010-06-15T20:07:28Z</dcterms:created>
  <dcterms:modified xsi:type="dcterms:W3CDTF">2024-03-31T06:00:00Z</dcterms:modified>
  <cp:category/>
</cp:coreProperties>
</file>

<file path=docProps/thumbnail.jpeg>
</file>